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  <p:sldMasterId id="2147483900" r:id="rId2"/>
    <p:sldMasterId id="2147483915" r:id="rId3"/>
    <p:sldMasterId id="2147483930" r:id="rId4"/>
    <p:sldMasterId id="2147483945" r:id="rId5"/>
  </p:sldMasterIdLst>
  <p:notesMasterIdLst>
    <p:notesMasterId r:id="rId48"/>
  </p:notesMasterIdLst>
  <p:handoutMasterIdLst>
    <p:handoutMasterId r:id="rId49"/>
  </p:handoutMasterIdLst>
  <p:sldIdLst>
    <p:sldId id="256" r:id="rId6"/>
    <p:sldId id="356" r:id="rId7"/>
    <p:sldId id="390" r:id="rId8"/>
    <p:sldId id="363" r:id="rId9"/>
    <p:sldId id="391" r:id="rId10"/>
    <p:sldId id="392" r:id="rId11"/>
    <p:sldId id="405" r:id="rId12"/>
    <p:sldId id="393" r:id="rId13"/>
    <p:sldId id="394" r:id="rId14"/>
    <p:sldId id="395" r:id="rId15"/>
    <p:sldId id="404" r:id="rId16"/>
    <p:sldId id="365" r:id="rId17"/>
    <p:sldId id="364" r:id="rId18"/>
    <p:sldId id="368" r:id="rId19"/>
    <p:sldId id="366" r:id="rId20"/>
    <p:sldId id="360" r:id="rId21"/>
    <p:sldId id="361" r:id="rId22"/>
    <p:sldId id="362" r:id="rId23"/>
    <p:sldId id="367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7" r:id="rId36"/>
    <p:sldId id="406" r:id="rId37"/>
    <p:sldId id="407" r:id="rId38"/>
    <p:sldId id="408" r:id="rId39"/>
    <p:sldId id="409" r:id="rId40"/>
    <p:sldId id="410" r:id="rId41"/>
    <p:sldId id="411" r:id="rId42"/>
    <p:sldId id="381" r:id="rId43"/>
    <p:sldId id="382" r:id="rId44"/>
    <p:sldId id="383" r:id="rId45"/>
    <p:sldId id="384" r:id="rId46"/>
    <p:sldId id="385" r:id="rId4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2" d="100"/>
          <a:sy n="42" d="100"/>
        </p:scale>
        <p:origin x="231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2ED72B-C7ED-42A1-BAF1-FCD352A5B6AF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6C0177-4E82-4368-8067-16A6D73186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6BB62E3-0B8A-4BFF-98DE-1F2D8A3B2B7A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E9EAE5-2FE9-4458-A4CC-1EF371D833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8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E9EAE5-2FE9-4458-A4CC-1EF371D8335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7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Georgi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323062-0DA1-42AE-9C35-5A30F40FBD01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8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C8903-EDDB-41AC-B045-CBEC6BA5AF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44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C5646-640B-4059-A7CB-13A4C549EA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C808-9437-4B87-9E63-A0DAD59E12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034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2938-992B-43E6-AA79-D743CE5790D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6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3BB4D-A773-4B63-9E83-B67A2D0E35C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21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7679-ED1B-4EE1-AB9C-5E3EBDA29E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648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6906E-2D6F-483D-95D9-E13F455FA0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89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5503-276C-4F47-B669-2F0015E2DC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06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7ACB-C82B-4D15-BB73-9E536F369D0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40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9A9FB-F1C1-4388-82AA-03D9929333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5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36D7-E41D-4494-861F-D36B2DC6246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4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quote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374745" y="6489549"/>
            <a:ext cx="1160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 smtClean="0">
                <a:solidFill>
                  <a:prstClr val="white"/>
                </a:solidFill>
              </a:rPr>
              <a:t>IBM </a:t>
            </a:r>
            <a:r>
              <a:rPr lang="en-US" sz="900" dirty="0" err="1" smtClean="0">
                <a:solidFill>
                  <a:prstClr val="white"/>
                </a:solidFill>
              </a:rPr>
              <a:t>Blockchain</a:t>
            </a:r>
            <a:r>
              <a:rPr lang="en-US" sz="900" dirty="0" smtClean="0">
                <a:solidFill>
                  <a:prstClr val="white"/>
                </a:solidFill>
              </a:rPr>
              <a:t> 2015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94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7EBA2-ED7E-49C9-9AC9-9C97E04EAF3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6909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D8A5-CDDE-485B-B3F3-C5F8C3AD734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498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E3B7-97AC-4784-ACF9-DF8B97F706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3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E6EF4-D3C8-4177-8352-BF3A09ED070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513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8337-7F68-4028-B9DB-5C7348EB185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731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19E6-DC2C-4820-9986-667A43A375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230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A4BE3-6DCE-43FF-AED8-6BC27602A9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0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C17D-FD6F-420A-96BC-D8F7D2C703E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5136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CF8A7-59D7-4932-825C-954334B282E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0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281FC-72BB-4237-8DF6-7434EB56B4D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023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quote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374745" y="6489549"/>
            <a:ext cx="1160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 smtClean="0">
                <a:solidFill>
                  <a:prstClr val="white"/>
                </a:solidFill>
              </a:rPr>
              <a:t>IBM </a:t>
            </a:r>
            <a:r>
              <a:rPr lang="en-US" sz="900" dirty="0" err="1" smtClean="0">
                <a:solidFill>
                  <a:prstClr val="white"/>
                </a:solidFill>
              </a:rPr>
              <a:t>Blockchain</a:t>
            </a:r>
            <a:r>
              <a:rPr lang="en-US" sz="900" dirty="0" smtClean="0">
                <a:solidFill>
                  <a:prstClr val="white"/>
                </a:solidFill>
              </a:rPr>
              <a:t> 2015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75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1D3548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/>
          <p:nvPr userDrawn="1"/>
        </p:nvSpPr>
        <p:spPr>
          <a:xfrm>
            <a:off x="2" y="5326949"/>
            <a:ext cx="12204700" cy="1531053"/>
          </a:xfrm>
          <a:prstGeom prst="rect">
            <a:avLst/>
          </a:prstGeom>
          <a:solidFill>
            <a:srgbClr val="FFFFFF"/>
          </a:solidFill>
          <a:ln w="25400">
            <a:round/>
          </a:ln>
        </p:spPr>
        <p:txBody>
          <a:bodyPr lIns="0" tIns="0" rIns="0" bIns="0" anchor="ctr"/>
          <a:lstStyle/>
          <a:p>
            <a:pPr marL="22289" marR="22289" defTabSz="500253">
              <a:defRPr sz="58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800">
              <a:solidFill>
                <a:prstClr val="black"/>
              </a:solidFill>
              <a:uFill>
                <a:solidFill/>
              </a:u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black vector IBM Logo.pdf"/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553" y="6225234"/>
            <a:ext cx="580431" cy="258303"/>
          </a:xfrm>
          <a:prstGeom prst="rect">
            <a:avLst/>
          </a:prstGeom>
          <a:ln w="25400">
            <a:round/>
          </a:ln>
        </p:spPr>
      </p:pic>
      <p:sp>
        <p:nvSpPr>
          <p:cNvPr id="7" name="Shape 8"/>
          <p:cNvSpPr>
            <a:spLocks noGrp="1"/>
          </p:cNvSpPr>
          <p:nvPr>
            <p:ph type="title"/>
          </p:nvPr>
        </p:nvSpPr>
        <p:spPr>
          <a:xfrm>
            <a:off x="487412" y="741663"/>
            <a:ext cx="8051800" cy="2819801"/>
          </a:xfrm>
          <a:prstGeom prst="rect">
            <a:avLst/>
          </a:prstGeom>
        </p:spPr>
        <p:txBody>
          <a:bodyPr anchor="t">
            <a:normAutofit/>
          </a:bodyPr>
          <a:lstStyle>
            <a:lvl1pPr marR="22289" algn="l" defTabSz="227838">
              <a:lnSpc>
                <a:spcPct val="80000"/>
              </a:lnSpc>
              <a:defRPr sz="4400" b="1" strike="noStrike" spc="-61">
                <a:solidFill>
                  <a:srgbClr val="FFFFFF"/>
                </a:solidFill>
                <a:uFill>
                  <a:solidFill>
                    <a:srgbClr val="5E5E5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endParaRPr sz="2000" b="1" spc="-61" dirty="0">
              <a:solidFill>
                <a:srgbClr val="53585F"/>
              </a:solidFill>
              <a:uFill>
                <a:solidFill>
                  <a:srgbClr val="5E5E5E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31293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61" y="1831146"/>
            <a:ext cx="11257241" cy="435700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600">
                <a:solidFill>
                  <a:schemeClr val="tx2"/>
                </a:solidFill>
              </a:defRPr>
            </a:lvl1pPr>
            <a:lvl2pPr marL="457200" indent="-22860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marL="685800" indent="-228600">
              <a:spcBef>
                <a:spcPts val="0"/>
              </a:spcBef>
              <a:buFont typeface="Wingdings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456656" y="300859"/>
            <a:ext cx="11248513" cy="914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56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F25-60AB-43A8-AE23-31DB5F636716}" type="datetime1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536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501A8-A924-4543-8171-4353679BA2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74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C1425-CC03-4DFE-9074-989DF22F177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14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B1A7-D38C-4E6F-83C3-B751DF2122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29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quote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374745" y="6489549"/>
            <a:ext cx="1160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900" dirty="0" smtClean="0">
                <a:solidFill>
                  <a:prstClr val="white"/>
                </a:solidFill>
              </a:rPr>
              <a:t>IBM </a:t>
            </a:r>
            <a:r>
              <a:rPr lang="en-US" sz="900" dirty="0" err="1" smtClean="0">
                <a:solidFill>
                  <a:prstClr val="white"/>
                </a:solidFill>
              </a:rPr>
              <a:t>Blockchain</a:t>
            </a:r>
            <a:r>
              <a:rPr lang="en-US" sz="900" dirty="0" smtClean="0">
                <a:solidFill>
                  <a:prstClr val="white"/>
                </a:solidFill>
              </a:rPr>
              <a:t> 2015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9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6A529-D2DE-4AD0-AD23-7275FD0ACE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3602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43B2E-9EB8-4EFD-AB05-0E909A9524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9741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4DF27-0DED-4B86-921C-146D2B6A57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64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E2FA1-D185-46CF-9D3A-8F99CBAEB2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127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98D0A-1928-4FEC-8735-418E4B11C2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579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5A79E-667A-4769-BEFA-EB6D5C9443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695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47ACF-AAF9-41CB-BCE6-1A7BD347B2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9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5.xml"/></Relationships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21873E2-76C1-4E74-A5CB-8AA9836BCE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90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BD1EB8-A541-4625-A596-83425820A7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199D93D-919C-4AFC-AE72-3127615FD5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6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4BDD6-A5D2-4DAE-99D5-65FE140796D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FF372-CDE1-43F6-8048-5867CA2E1664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42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1JENgb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r>
              <a:rPr lang="en-US" dirty="0" smtClean="0"/>
              <a:t> 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Prepared by: Dr. </a:t>
            </a:r>
            <a:r>
              <a:rPr lang="en-US" dirty="0" err="1" smtClean="0"/>
              <a:t>Reema</a:t>
            </a:r>
            <a:r>
              <a:rPr lang="en-US" dirty="0" smtClean="0"/>
              <a:t> </a:t>
            </a:r>
            <a:r>
              <a:rPr lang="en-US" dirty="0" err="1" smtClean="0"/>
              <a:t>patel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50F61-890A-495C-8175-11F525573975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40" y="511564"/>
            <a:ext cx="9818472" cy="519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9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blockchain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err="1" smtClean="0"/>
              <a:t>Blockchain</a:t>
            </a:r>
            <a:r>
              <a:rPr lang="en-US" sz="1800" dirty="0" smtClean="0"/>
              <a:t> is an </a:t>
            </a:r>
            <a:r>
              <a:rPr lang="en-US" sz="1800" dirty="0"/>
              <a:t>emerging technology pattern that can radically improve </a:t>
            </a:r>
            <a:endParaRPr lang="en-US" sz="1800" dirty="0" smtClean="0"/>
          </a:p>
          <a:p>
            <a:pPr lvl="1"/>
            <a:r>
              <a:rPr lang="en-US" sz="1800" dirty="0" smtClean="0"/>
              <a:t>banking</a:t>
            </a:r>
            <a:r>
              <a:rPr lang="en-US" sz="1800" dirty="0"/>
              <a:t>, supply-chain and other transaction networks, </a:t>
            </a:r>
            <a:endParaRPr lang="en-US" sz="1800" dirty="0" smtClean="0"/>
          </a:p>
          <a:p>
            <a:pPr lvl="1"/>
            <a:r>
              <a:rPr lang="en-US" sz="1800" dirty="0" smtClean="0"/>
              <a:t>giving </a:t>
            </a:r>
            <a:r>
              <a:rPr lang="en-US" sz="1800" dirty="0"/>
              <a:t>them new opportunities for innovation and growth while reducing cost and risk. </a:t>
            </a:r>
          </a:p>
          <a:p>
            <a:endParaRPr lang="en-US" sz="1800" dirty="0" smtClean="0"/>
          </a:p>
          <a:p>
            <a:pPr>
              <a:lnSpc>
                <a:spcPct val="120000"/>
              </a:lnSpc>
              <a:defRPr sz="1800"/>
            </a:pPr>
            <a:r>
              <a:rPr lang="en-US" sz="1800" dirty="0">
                <a:sym typeface="Helvetica Neue"/>
              </a:rPr>
              <a:t>E</a:t>
            </a:r>
            <a:r>
              <a:rPr lang="en-US" sz="1800" dirty="0" smtClean="0">
                <a:sym typeface="Helvetica Neue"/>
              </a:rPr>
              <a:t>conomic </a:t>
            </a:r>
            <a:r>
              <a:rPr lang="en-US" sz="1800" dirty="0">
                <a:sym typeface="Helvetica Neue"/>
              </a:rPr>
              <a:t>transactions on a distributed ledger can be programmed to record virtually anything of value: your identity, a will, </a:t>
            </a:r>
            <a:r>
              <a:rPr lang="en-US" sz="1800" dirty="0" smtClean="0">
                <a:sym typeface="Helvetica Neue"/>
              </a:rPr>
              <a:t>a </a:t>
            </a:r>
            <a:r>
              <a:rPr lang="en-US" sz="1800" dirty="0">
                <a:sym typeface="Helvetica Neue"/>
              </a:rPr>
              <a:t>title, a license, intellectual property, and also almost any type of financial instrument.</a:t>
            </a:r>
          </a:p>
          <a:p>
            <a:pPr>
              <a:lnSpc>
                <a:spcPct val="120000"/>
              </a:lnSpc>
              <a:defRPr sz="1800"/>
            </a:pPr>
            <a:endParaRPr lang="en-US" sz="1800" dirty="0">
              <a:sym typeface="Helvetica Neue"/>
            </a:endParaRPr>
          </a:p>
          <a:p>
            <a:pPr>
              <a:lnSpc>
                <a:spcPct val="120000"/>
              </a:lnSpc>
              <a:defRPr sz="1800"/>
            </a:pPr>
            <a:r>
              <a:rPr lang="en-US" sz="1800" dirty="0">
                <a:sym typeface="Helvetica Neue"/>
              </a:rPr>
              <a:t>“How seriously should we take this? I would take it as seriously as we should have taken the concept of the Internet in the 1990s.” </a:t>
            </a:r>
            <a:br>
              <a:rPr lang="en-US" sz="1800" dirty="0">
                <a:sym typeface="Helvetica Neue"/>
              </a:rPr>
            </a:br>
            <a:r>
              <a:rPr lang="en-US" sz="1800" dirty="0">
                <a:sym typeface="Helvetica Neue"/>
              </a:rPr>
              <a:t/>
            </a:r>
            <a:br>
              <a:rPr lang="en-US" sz="1800" dirty="0">
                <a:sym typeface="Helvetica Neue"/>
              </a:rPr>
            </a:br>
            <a:r>
              <a:rPr lang="en-US" sz="1800" dirty="0">
                <a:sym typeface="Helvetica Neue"/>
              </a:rPr>
              <a:t>—Blythe Masters, DAH </a:t>
            </a:r>
            <a:r>
              <a:rPr lang="en-US" sz="1800" dirty="0">
                <a:sym typeface="Helvetica Neue"/>
                <a:hlinkClick r:id="rId2"/>
              </a:rPr>
              <a:t>http://bit.ly/1JENgb4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489E-C1E7-4A05-9493-9D066C482822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 err="1" smtClean="0"/>
              <a:t>BlockChains</a:t>
            </a:r>
            <a:r>
              <a:rPr lang="en-US" sz="1800" dirty="0" smtClean="0"/>
              <a:t> </a:t>
            </a:r>
            <a:r>
              <a:rPr lang="en-US" sz="1800" dirty="0"/>
              <a:t>are essentially facilitated on a platform of distributed some inbuilt pre-agreed technical and business logic criteria, kept </a:t>
            </a:r>
            <a:r>
              <a:rPr lang="en-US" sz="1800" dirty="0" smtClean="0"/>
              <a:t>in sync via peer-to-peer mechanisms and pre-agreed consensus algorithms. </a:t>
            </a:r>
          </a:p>
          <a:p>
            <a:pPr algn="just"/>
            <a:r>
              <a:rPr lang="en-US" sz="1800" dirty="0" smtClean="0"/>
              <a:t>These are the </a:t>
            </a:r>
            <a:r>
              <a:rPr lang="en-US" sz="1800" dirty="0" err="1" smtClean="0"/>
              <a:t>blockchain</a:t>
            </a:r>
            <a:r>
              <a:rPr lang="en-US" sz="1800" dirty="0" smtClean="0"/>
              <a:t> ledgers.</a:t>
            </a:r>
          </a:p>
          <a:p>
            <a:pPr algn="just"/>
            <a:r>
              <a:rPr lang="en-US" sz="1800" dirty="0" smtClean="0"/>
              <a:t>Data stored on </a:t>
            </a:r>
            <a:r>
              <a:rPr lang="en-US" sz="1800" dirty="0" err="1" smtClean="0"/>
              <a:t>blockchains</a:t>
            </a:r>
            <a:r>
              <a:rPr lang="en-US" sz="1800" dirty="0" smtClean="0"/>
              <a:t> are considered </a:t>
            </a:r>
            <a:r>
              <a:rPr lang="en-US" sz="1800" b="1" dirty="0" smtClean="0"/>
              <a:t>Immutable.</a:t>
            </a:r>
            <a:r>
              <a:rPr lang="en-US" sz="1800" dirty="0" smtClean="0"/>
              <a:t> </a:t>
            </a:r>
          </a:p>
          <a:p>
            <a:pPr lvl="1" algn="just"/>
            <a:r>
              <a:rPr lang="en-US" sz="1800" dirty="0" smtClean="0"/>
              <a:t>Immutable means that something is unchanging over time or unable to be changed.</a:t>
            </a:r>
          </a:p>
          <a:p>
            <a:pPr lvl="1" algn="just"/>
            <a:r>
              <a:rPr lang="en-US" sz="1800" dirty="0" smtClean="0"/>
              <a:t>In a </a:t>
            </a:r>
            <a:r>
              <a:rPr lang="en-US" sz="1800" dirty="0" err="1" smtClean="0"/>
              <a:t>blockchain</a:t>
            </a:r>
            <a:r>
              <a:rPr lang="en-US" sz="1800" dirty="0" smtClean="0"/>
              <a:t> context, once data has been written to a </a:t>
            </a:r>
            <a:r>
              <a:rPr lang="en-US" sz="1800" dirty="0" err="1" smtClean="0"/>
              <a:t>blockchain</a:t>
            </a:r>
            <a:r>
              <a:rPr lang="en-US" sz="1800" dirty="0" smtClean="0"/>
              <a:t>, no one, not even system administrator can change it.</a:t>
            </a:r>
          </a:p>
          <a:p>
            <a:pPr lvl="1" algn="just"/>
            <a:r>
              <a:rPr lang="en-US" sz="1800" dirty="0" smtClean="0"/>
              <a:t>As a provider of data, you can assure that your data has not been altered.</a:t>
            </a:r>
          </a:p>
          <a:p>
            <a:pPr lvl="1" algn="just"/>
            <a:r>
              <a:rPr lang="en-US" sz="1800" dirty="0" smtClean="0"/>
              <a:t>As a receiver of data, you can be sure that data has not been altered.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91DE6-A516-4B9F-8A2C-28F0FC0F36A1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8C5ED-CF0D-464A-8C23-B9150C125F71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508000"/>
            <a:ext cx="1176943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01" t="2986" r="9413"/>
          <a:stretch/>
        </p:blipFill>
        <p:spPr>
          <a:xfrm>
            <a:off x="1250043" y="1690688"/>
            <a:ext cx="8545286" cy="47931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mtClean="0">
                <a:solidFill>
                  <a:prstClr val="black"/>
                </a:solidFill>
              </a:rPr>
              <a:t>4 Key Concepts of Blockchain</a:t>
            </a:r>
            <a:endParaRPr lang="zh-HK" alt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843" y="6483804"/>
            <a:ext cx="5671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 smtClean="0">
                <a:solidFill>
                  <a:prstClr val="black"/>
                </a:solidFill>
              </a:rPr>
              <a:t>Source: IBM, A new disruption in financial services</a:t>
            </a:r>
            <a:endParaRPr lang="zh-HK" altLang="en-US" dirty="0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91548-F07F-45FE-9064-D821FB6DE6B0}" type="datetime1">
              <a:rPr lang="en-US" altLang="zh-TW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altLang="zh-TW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86B0-560A-455B-93C2-1566E6F28B2F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0" y="286603"/>
            <a:ext cx="11515260" cy="60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4844" y="203200"/>
            <a:ext cx="8554041" cy="457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400" kern="800" spc="-70" dirty="0">
                <a:latin typeface="+mn-lt"/>
                <a:ea typeface="+mn-ea"/>
                <a:cs typeface="+mn-cs"/>
              </a:rPr>
              <a:t>Reduce costs and complexity </a:t>
            </a:r>
          </a:p>
        </p:txBody>
      </p:sp>
      <p:sp>
        <p:nvSpPr>
          <p:cNvPr id="29" name="Right Arrow 28"/>
          <p:cNvSpPr>
            <a:spLocks noChangeAspect="1"/>
          </p:cNvSpPr>
          <p:nvPr/>
        </p:nvSpPr>
        <p:spPr>
          <a:xfrm rot="10800000">
            <a:off x="5199369" y="1927348"/>
            <a:ext cx="555314" cy="219456"/>
          </a:xfrm>
          <a:prstGeom prst="rightArrow">
            <a:avLst>
              <a:gd name="adj1" fmla="val 45988"/>
              <a:gd name="adj2" fmla="val 81993"/>
            </a:avLst>
          </a:prstGeom>
          <a:solidFill>
            <a:schemeClr val="bg2">
              <a:lumMod val="6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100389" y="1761111"/>
            <a:ext cx="913112" cy="534988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Participant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731492" y="1776939"/>
            <a:ext cx="913112" cy="534988"/>
          </a:xfrm>
          <a:prstGeom prst="roundRect">
            <a:avLst>
              <a:gd name="adj" fmla="val 0"/>
            </a:avLst>
          </a:prstGeom>
          <a:solidFill>
            <a:schemeClr val="bg2">
              <a:lumMod val="6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Participant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67910" y="2717082"/>
            <a:ext cx="828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Centralized Repository (today’s system):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 most participants are disconnected from their asset depository, settling transaction would require participants to collaborate in a flow that is </a:t>
            </a:r>
            <a:r>
              <a:rPr lang="en-US" sz="1200" b="1" dirty="0">
                <a:solidFill>
                  <a:srgbClr val="9BBB59">
                    <a:lumMod val="75000"/>
                  </a:srgbClr>
                </a:solidFill>
                <a:latin typeface="Helvetica Neue"/>
              </a:rPr>
              <a:t>slow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, </a:t>
            </a:r>
            <a:r>
              <a:rPr lang="en-US" sz="1200" b="1" dirty="0">
                <a:solidFill>
                  <a:srgbClr val="9BBB59">
                    <a:lumMod val="75000"/>
                  </a:srgbClr>
                </a:solidFill>
                <a:latin typeface="Helvetica Neue"/>
              </a:rPr>
              <a:t>inefficient</a:t>
            </a:r>
            <a:r>
              <a:rPr lang="en-US" sz="1200" b="1" dirty="0">
                <a:solidFill>
                  <a:srgbClr val="4BACC6"/>
                </a:solidFill>
                <a:latin typeface="Helvetica Neue"/>
              </a:rPr>
              <a:t>,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 and </a:t>
            </a:r>
            <a:r>
              <a:rPr lang="en-US" sz="1200" b="1" dirty="0">
                <a:solidFill>
                  <a:srgbClr val="9BBB59">
                    <a:lumMod val="75000"/>
                  </a:srgbClr>
                </a:solidFill>
                <a:latin typeface="Helvetica Neue"/>
              </a:rPr>
              <a:t>expensive</a:t>
            </a:r>
          </a:p>
        </p:txBody>
      </p:sp>
      <p:grpSp>
        <p:nvGrpSpPr>
          <p:cNvPr id="2" name="Group 55"/>
          <p:cNvGrpSpPr/>
          <p:nvPr/>
        </p:nvGrpSpPr>
        <p:grpSpPr>
          <a:xfrm>
            <a:off x="9247542" y="1853881"/>
            <a:ext cx="410198" cy="495624"/>
            <a:chOff x="982770" y="1786072"/>
            <a:chExt cx="581116" cy="658027"/>
          </a:xfrm>
        </p:grpSpPr>
        <p:sp>
          <p:nvSpPr>
            <p:cNvPr id="57" name="Rectangle 56"/>
            <p:cNvSpPr/>
            <p:nvPr/>
          </p:nvSpPr>
          <p:spPr>
            <a:xfrm>
              <a:off x="982770" y="1786072"/>
              <a:ext cx="410198" cy="410198"/>
            </a:xfrm>
            <a:prstGeom prst="rect">
              <a:avLst/>
            </a:prstGeom>
            <a:ln w="12700"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600" dirty="0">
                  <a:solidFill>
                    <a:prstClr val="black"/>
                  </a:solidFill>
                </a:rPr>
                <a:t>…..…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1307509" y="1982625"/>
              <a:ext cx="205100" cy="256374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Snip Same Side Corner Rectangle 58"/>
            <p:cNvSpPr/>
            <p:nvPr/>
          </p:nvSpPr>
          <p:spPr>
            <a:xfrm>
              <a:off x="1256236" y="2238998"/>
              <a:ext cx="307650" cy="205101"/>
            </a:xfrm>
            <a:prstGeom prst="snip2SameRect">
              <a:avLst>
                <a:gd name="adj1" fmla="val 40322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065876" y="740918"/>
            <a:ext cx="7975105" cy="46166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Blockchain technology offers a way for market participants to access dematerialized assets </a:t>
            </a: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directly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without always going through other participants needlessly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337739" y="1779686"/>
            <a:ext cx="913112" cy="53498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Participant</a:t>
            </a:r>
          </a:p>
        </p:txBody>
      </p:sp>
      <p:sp>
        <p:nvSpPr>
          <p:cNvPr id="36" name="Right Arrow 35"/>
          <p:cNvSpPr>
            <a:spLocks noChangeAspect="1"/>
          </p:cNvSpPr>
          <p:nvPr/>
        </p:nvSpPr>
        <p:spPr>
          <a:xfrm rot="10800000">
            <a:off x="6810859" y="1937216"/>
            <a:ext cx="555314" cy="219456"/>
          </a:xfrm>
          <a:prstGeom prst="rightArrow">
            <a:avLst>
              <a:gd name="adj1" fmla="val 45988"/>
              <a:gd name="adj2" fmla="val 81993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54924" y="1761013"/>
            <a:ext cx="913112" cy="534988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Depository</a:t>
            </a:r>
          </a:p>
        </p:txBody>
      </p:sp>
      <p:sp>
        <p:nvSpPr>
          <p:cNvPr id="41" name="Right Arrow 40"/>
          <p:cNvSpPr>
            <a:spLocks noChangeAspect="1"/>
          </p:cNvSpPr>
          <p:nvPr/>
        </p:nvSpPr>
        <p:spPr>
          <a:xfrm rot="10800000">
            <a:off x="3564668" y="1911092"/>
            <a:ext cx="555314" cy="219456"/>
          </a:xfrm>
          <a:prstGeom prst="rightArrow">
            <a:avLst>
              <a:gd name="adj1" fmla="val 45988"/>
              <a:gd name="adj2" fmla="val 81993"/>
            </a:avLst>
          </a:prstGeom>
          <a:solidFill>
            <a:schemeClr val="accent5"/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2" name="Right Arrow 41"/>
          <p:cNvSpPr>
            <a:spLocks noChangeAspect="1"/>
          </p:cNvSpPr>
          <p:nvPr/>
        </p:nvSpPr>
        <p:spPr>
          <a:xfrm rot="10800000">
            <a:off x="8541020" y="1960801"/>
            <a:ext cx="555314" cy="219456"/>
          </a:xfrm>
          <a:prstGeom prst="rightArrow">
            <a:avLst>
              <a:gd name="adj1" fmla="val 45988"/>
              <a:gd name="adj2" fmla="val 81993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405742" y="5042280"/>
            <a:ext cx="7375094" cy="304776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Depository (assets dematerialized on shared ledger)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405359" y="3740957"/>
            <a:ext cx="913112" cy="53498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Trading Platform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5754679" y="3753841"/>
            <a:ext cx="913112" cy="534988"/>
          </a:xfrm>
          <a:prstGeom prst="roundRect">
            <a:avLst>
              <a:gd name="adj" fmla="val 0"/>
            </a:avLst>
          </a:prstGeom>
          <a:solidFill>
            <a:schemeClr val="bg2">
              <a:lumMod val="65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Trade Repository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2478883" y="3775789"/>
            <a:ext cx="913112" cy="534988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Custodian Bank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9236476" y="3801912"/>
            <a:ext cx="410198" cy="495624"/>
            <a:chOff x="982770" y="1786072"/>
            <a:chExt cx="581116" cy="658027"/>
          </a:xfrm>
        </p:grpSpPr>
        <p:sp>
          <p:nvSpPr>
            <p:cNvPr id="69" name="Rectangle 68"/>
            <p:cNvSpPr/>
            <p:nvPr/>
          </p:nvSpPr>
          <p:spPr>
            <a:xfrm>
              <a:off x="982770" y="1786072"/>
              <a:ext cx="410198" cy="410198"/>
            </a:xfrm>
            <a:prstGeom prst="rect">
              <a:avLst/>
            </a:prstGeom>
            <a:ln w="12700"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200"/>
              <a:r>
                <a:rPr lang="en-US" sz="600" dirty="0">
                  <a:solidFill>
                    <a:prstClr val="black"/>
                  </a:solidFill>
                </a:rPr>
                <a:t>…..…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1307509" y="1982625"/>
              <a:ext cx="205100" cy="256374"/>
            </a:xfrm>
            <a:prstGeom prst="ellipse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Snip Same Side Corner Rectangle 70"/>
            <p:cNvSpPr/>
            <p:nvPr/>
          </p:nvSpPr>
          <p:spPr>
            <a:xfrm>
              <a:off x="1256236" y="2238998"/>
              <a:ext cx="307650" cy="205101"/>
            </a:xfrm>
            <a:prstGeom prst="snip2SameRect">
              <a:avLst>
                <a:gd name="adj1" fmla="val 40322"/>
                <a:gd name="adj2" fmla="val 0"/>
              </a:avLst>
            </a:prstGeom>
            <a:solidFill>
              <a:schemeClr val="bg2">
                <a:lumMod val="95000"/>
              </a:schemeClr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72" name="Rounded Rectangle 71"/>
          <p:cNvSpPr/>
          <p:nvPr/>
        </p:nvSpPr>
        <p:spPr>
          <a:xfrm>
            <a:off x="4087327" y="3749665"/>
            <a:ext cx="913112" cy="534988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000" dirty="0">
                <a:solidFill>
                  <a:prstClr val="white"/>
                </a:solidFill>
              </a:rPr>
              <a:t>CCP</a:t>
            </a:r>
          </a:p>
        </p:txBody>
      </p:sp>
      <p:sp>
        <p:nvSpPr>
          <p:cNvPr id="74" name="Up-Down Arrow 73"/>
          <p:cNvSpPr>
            <a:spLocks noChangeAspect="1"/>
          </p:cNvSpPr>
          <p:nvPr/>
        </p:nvSpPr>
        <p:spPr>
          <a:xfrm>
            <a:off x="6135189" y="4432649"/>
            <a:ext cx="168983" cy="463296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5" name="Up-Down Arrow 74"/>
          <p:cNvSpPr>
            <a:spLocks noChangeAspect="1"/>
          </p:cNvSpPr>
          <p:nvPr/>
        </p:nvSpPr>
        <p:spPr>
          <a:xfrm>
            <a:off x="7784121" y="4432649"/>
            <a:ext cx="168983" cy="463296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6" name="Up-Down Arrow 75"/>
          <p:cNvSpPr>
            <a:spLocks noChangeAspect="1"/>
          </p:cNvSpPr>
          <p:nvPr/>
        </p:nvSpPr>
        <p:spPr>
          <a:xfrm>
            <a:off x="4444385" y="4432649"/>
            <a:ext cx="168983" cy="463296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7" name="Up-Down Arrow 76"/>
          <p:cNvSpPr>
            <a:spLocks noChangeAspect="1"/>
          </p:cNvSpPr>
          <p:nvPr/>
        </p:nvSpPr>
        <p:spPr>
          <a:xfrm>
            <a:off x="2837653" y="4432649"/>
            <a:ext cx="168983" cy="463296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Up-Down Arrow 77"/>
          <p:cNvSpPr>
            <a:spLocks noChangeAspect="1"/>
          </p:cNvSpPr>
          <p:nvPr/>
        </p:nvSpPr>
        <p:spPr>
          <a:xfrm>
            <a:off x="9381213" y="4432649"/>
            <a:ext cx="168983" cy="463296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67910" y="5639585"/>
            <a:ext cx="828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Shared Repository: 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all participants can interact with depository directly without going involving third parties, potentially making post trade operations </a:t>
            </a:r>
            <a:r>
              <a:rPr lang="en-US" sz="1200" b="1" dirty="0">
                <a:solidFill>
                  <a:srgbClr val="4BACC6">
                    <a:lumMod val="75000"/>
                  </a:srgbClr>
                </a:solidFill>
                <a:latin typeface="Helvetica Neue"/>
              </a:rPr>
              <a:t>cheaper</a:t>
            </a:r>
            <a:r>
              <a:rPr 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Helvetica Neue"/>
              </a:rPr>
              <a:t>  and </a:t>
            </a:r>
            <a:r>
              <a:rPr lang="en-US" sz="1200" b="1" dirty="0">
                <a:solidFill>
                  <a:srgbClr val="4BACC6">
                    <a:lumMod val="75000"/>
                  </a:srgbClr>
                </a:solidFill>
                <a:latin typeface="Helvetica Neue"/>
              </a:rPr>
              <a:t>faster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766B-0806-44F2-8AA9-67B9211025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5872"/>
            <a:ext cx="8312881" cy="9121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Financial Industry Applications best suited for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55481" y="1600201"/>
            <a:ext cx="4038600" cy="4525963"/>
          </a:xfrm>
        </p:spPr>
        <p:txBody>
          <a:bodyPr/>
          <a:lstStyle/>
          <a:p>
            <a:r>
              <a:rPr lang="en-US" dirty="0" smtClean="0"/>
              <a:t>Stack of Processes</a:t>
            </a:r>
          </a:p>
          <a:p>
            <a:pPr lvl="1"/>
            <a:r>
              <a:rPr lang="en-US" dirty="0" smtClean="0"/>
              <a:t>Clearing Networks</a:t>
            </a:r>
          </a:p>
          <a:p>
            <a:pPr lvl="1"/>
            <a:r>
              <a:rPr lang="en-US" dirty="0" smtClean="0"/>
              <a:t>International Transfers</a:t>
            </a:r>
          </a:p>
          <a:p>
            <a:pPr lvl="1"/>
            <a:r>
              <a:rPr lang="en-US" dirty="0" smtClean="0"/>
              <a:t>Clearing and Settlement</a:t>
            </a:r>
          </a:p>
          <a:p>
            <a:pPr lvl="1"/>
            <a:r>
              <a:rPr lang="en-US" dirty="0"/>
              <a:t>auditing, reconciliation, reporting, </a:t>
            </a:r>
            <a:r>
              <a:rPr lang="en-US" dirty="0" smtClean="0"/>
              <a:t>settlement</a:t>
            </a:r>
          </a:p>
          <a:p>
            <a:pPr lvl="1"/>
            <a:r>
              <a:rPr lang="en-US" dirty="0" smtClean="0"/>
              <a:t>Asset Ownership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2"/>
          </p:nvPr>
        </p:nvSpPr>
        <p:spPr>
          <a:xfrm>
            <a:off x="1981200" y="1600201"/>
            <a:ext cx="4191000" cy="469822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Financial  Instruments</a:t>
            </a:r>
          </a:p>
          <a:p>
            <a:pPr lvl="1"/>
            <a:r>
              <a:rPr lang="en-US" dirty="0" smtClean="0"/>
              <a:t>Payments – Cross Border, P2P, Corporate and Interbank</a:t>
            </a:r>
          </a:p>
          <a:p>
            <a:pPr lvl="1"/>
            <a:r>
              <a:rPr lang="en-US" dirty="0" smtClean="0"/>
              <a:t>Private Equity</a:t>
            </a:r>
          </a:p>
          <a:p>
            <a:pPr lvl="1"/>
            <a:r>
              <a:rPr lang="en-US" dirty="0" smtClean="0"/>
              <a:t>Bonds</a:t>
            </a:r>
          </a:p>
          <a:p>
            <a:pPr lvl="1"/>
            <a:r>
              <a:rPr lang="en-US" dirty="0" smtClean="0"/>
              <a:t>Derivative commodities</a:t>
            </a:r>
          </a:p>
          <a:p>
            <a:pPr lvl="1"/>
            <a:r>
              <a:rPr lang="en-US" dirty="0" smtClean="0"/>
              <a:t>Trading records</a:t>
            </a:r>
          </a:p>
          <a:p>
            <a:pPr lvl="1"/>
            <a:r>
              <a:rPr lang="en-US" dirty="0" smtClean="0"/>
              <a:t>Spending records</a:t>
            </a:r>
          </a:p>
          <a:p>
            <a:pPr lvl="1"/>
            <a:r>
              <a:rPr lang="en-US" dirty="0" smtClean="0"/>
              <a:t>Mortgage/Loan records</a:t>
            </a:r>
          </a:p>
          <a:p>
            <a:pPr lvl="1"/>
            <a:r>
              <a:rPr lang="en-US" dirty="0" smtClean="0"/>
              <a:t>Microfinance</a:t>
            </a:r>
          </a:p>
          <a:p>
            <a:pPr lvl="1"/>
            <a:r>
              <a:rPr lang="en-US" dirty="0" smtClean="0"/>
              <a:t>Servicing records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CC32-5DD3-48AE-B5D8-B12EF54A8C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7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600"/>
            <a:ext cx="9144000" cy="665157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E63C-41B2-4CBE-987F-1695DE4999C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4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9" y="393115"/>
            <a:ext cx="11760905" cy="5944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8EB16-CB8D-4044-AAD6-F8B03B6580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8/17/2022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Dr. Reema Patel, B.Tech IV, IIIT Surat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3B84A-88CB-2249-BFE1-942A99D63D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Blockchain</a:t>
            </a:r>
            <a:r>
              <a:rPr lang="en-US" dirty="0" smtClean="0"/>
              <a:t>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linked List</a:t>
            </a:r>
          </a:p>
          <a:p>
            <a:pPr lvl="1"/>
            <a:r>
              <a:rPr lang="en-US" dirty="0" smtClean="0"/>
              <a:t>Replicated</a:t>
            </a:r>
          </a:p>
          <a:p>
            <a:pPr lvl="1"/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Consistency maintained by Consensus</a:t>
            </a:r>
          </a:p>
          <a:p>
            <a:pPr lvl="1"/>
            <a:r>
              <a:rPr lang="en-US" dirty="0" smtClean="0"/>
              <a:t>Cryptographically linked</a:t>
            </a:r>
          </a:p>
          <a:p>
            <a:pPr lvl="1"/>
            <a:r>
              <a:rPr lang="en-US" dirty="0" smtClean="0"/>
              <a:t>Cryptographically assured integrity of data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05D29-94A1-43CA-869B-363D55A346AB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Legal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“Smart contracts” stored on </a:t>
            </a:r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/>
              <a:t>track contract </a:t>
            </a:r>
            <a:r>
              <a:rPr lang="en-US" dirty="0" smtClean="0"/>
              <a:t>parties, terms</a:t>
            </a:r>
            <a:r>
              <a:rPr lang="en-US" dirty="0"/>
              <a:t>, transfer of ownership, </a:t>
            </a:r>
            <a:r>
              <a:rPr lang="en-US" dirty="0" smtClean="0"/>
              <a:t>and delivery </a:t>
            </a:r>
            <a:r>
              <a:rPr lang="en-US" dirty="0"/>
              <a:t>of goods/ services </a:t>
            </a:r>
            <a:r>
              <a:rPr lang="en-US" dirty="0" smtClean="0"/>
              <a:t>without legal </a:t>
            </a:r>
            <a:r>
              <a:rPr lang="en-US" dirty="0"/>
              <a:t>intervention.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3CA69-43CE-4AAC-8F1F-55E2E79ACC5A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203" y="3187337"/>
            <a:ext cx="6925757" cy="308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Supply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utilizing a distributed ledger, companies within a supply chain </a:t>
            </a:r>
            <a:r>
              <a:rPr lang="en-US" dirty="0" smtClean="0"/>
              <a:t>gain transparency </a:t>
            </a:r>
            <a:r>
              <a:rPr lang="en-US" dirty="0"/>
              <a:t>into shipment tracking, deliveries, and progress </a:t>
            </a:r>
            <a:r>
              <a:rPr lang="en-US" dirty="0" smtClean="0"/>
              <a:t>among other </a:t>
            </a:r>
            <a:r>
              <a:rPr lang="en-US" dirty="0"/>
              <a:t>suppliers where no inherent trust exists.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2E067-8A55-4236-BD1C-B739381FCC34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551" y="3220572"/>
            <a:ext cx="8228049" cy="299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Government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offers promise as a technology </a:t>
            </a:r>
            <a:r>
              <a:rPr lang="en-US" dirty="0" smtClean="0"/>
              <a:t>to store </a:t>
            </a:r>
            <a:r>
              <a:rPr lang="en-US" dirty="0"/>
              <a:t>personal identity information, </a:t>
            </a:r>
            <a:r>
              <a:rPr lang="en-US" dirty="0" smtClean="0"/>
              <a:t>criminal backgrounds</a:t>
            </a:r>
            <a:r>
              <a:rPr lang="en-US" dirty="0"/>
              <a:t>, and “e-citizenship,” </a:t>
            </a:r>
            <a:r>
              <a:rPr lang="en-US" dirty="0" smtClean="0"/>
              <a:t>authorized by </a:t>
            </a:r>
            <a:r>
              <a:rPr lang="en-US" dirty="0"/>
              <a:t>biometrics.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BBD65-715E-4D45-8A2F-EB44CEB28462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327" y="2997200"/>
            <a:ext cx="6306463" cy="313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1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Decentralized energy </a:t>
            </a:r>
            <a:r>
              <a:rPr lang="en-US" dirty="0" smtClean="0"/>
              <a:t>transfer and </a:t>
            </a:r>
            <a:r>
              <a:rPr lang="en-US" dirty="0"/>
              <a:t>distribution are </a:t>
            </a:r>
            <a:r>
              <a:rPr lang="en-US" dirty="0" smtClean="0"/>
              <a:t>possible via </a:t>
            </a:r>
            <a:r>
              <a:rPr lang="en-US" dirty="0"/>
              <a:t>micro-transactions of </a:t>
            </a:r>
            <a:r>
              <a:rPr lang="en-US" dirty="0" smtClean="0"/>
              <a:t>data sent </a:t>
            </a:r>
            <a:r>
              <a:rPr lang="en-US" dirty="0"/>
              <a:t>to </a:t>
            </a:r>
            <a:r>
              <a:rPr lang="en-US" dirty="0" err="1"/>
              <a:t>blockchain</a:t>
            </a:r>
            <a:r>
              <a:rPr lang="en-US" dirty="0"/>
              <a:t>, </a:t>
            </a:r>
            <a:r>
              <a:rPr lang="en-US" dirty="0" smtClean="0"/>
              <a:t>validated, and </a:t>
            </a:r>
            <a:r>
              <a:rPr lang="en-US" dirty="0"/>
              <a:t>re-dispersed to the </a:t>
            </a:r>
            <a:r>
              <a:rPr lang="en-US" dirty="0" smtClean="0"/>
              <a:t>grid while </a:t>
            </a:r>
            <a:r>
              <a:rPr lang="en-US" dirty="0"/>
              <a:t>securing payment to </a:t>
            </a:r>
            <a:r>
              <a:rPr lang="en-US" dirty="0" smtClean="0"/>
              <a:t>the submitter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A193-9D37-4EBE-AAEF-3D504C6AFB31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273" y="2753146"/>
            <a:ext cx="5244127" cy="35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Food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Using </a:t>
            </a:r>
            <a:r>
              <a:rPr lang="en-US" sz="2200" dirty="0" err="1"/>
              <a:t>blockchain</a:t>
            </a:r>
            <a:r>
              <a:rPr lang="en-US" sz="2200" dirty="0"/>
              <a:t> to store food supply chain data </a:t>
            </a:r>
            <a:r>
              <a:rPr lang="en-US" sz="2200" dirty="0" smtClean="0"/>
              <a:t>offers enhanced </a:t>
            </a:r>
            <a:r>
              <a:rPr lang="en-US" sz="2200" dirty="0"/>
              <a:t>traceability of product origin, </a:t>
            </a:r>
            <a:r>
              <a:rPr lang="en-US" sz="2200" dirty="0" smtClean="0"/>
              <a:t>batching, processing</a:t>
            </a:r>
            <a:r>
              <a:rPr lang="en-US" sz="2200" dirty="0"/>
              <a:t>, expiration, storage temperatures, and shipping.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458B-4E20-4B35-A6CF-FE521256357A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82" y="2813384"/>
            <a:ext cx="5509665" cy="306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2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Retail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Secure P2P marketplaces can track P2P </a:t>
            </a:r>
            <a:r>
              <a:rPr lang="en-US" dirty="0" smtClean="0"/>
              <a:t>retail transactions</a:t>
            </a:r>
            <a:r>
              <a:rPr lang="en-US" dirty="0"/>
              <a:t>, with product information, </a:t>
            </a:r>
            <a:r>
              <a:rPr lang="en-US" dirty="0" smtClean="0"/>
              <a:t>shipment, and </a:t>
            </a:r>
            <a:r>
              <a:rPr lang="en-US" dirty="0"/>
              <a:t>bills of lading input on the </a:t>
            </a:r>
            <a:r>
              <a:rPr lang="en-US" dirty="0" err="1"/>
              <a:t>blockchain</a:t>
            </a:r>
            <a:r>
              <a:rPr lang="en-US" dirty="0"/>
              <a:t>, </a:t>
            </a:r>
            <a:r>
              <a:rPr lang="en-US" dirty="0" smtClean="0"/>
              <a:t>and paying </a:t>
            </a:r>
            <a:r>
              <a:rPr lang="en-US" dirty="0"/>
              <a:t>via </a:t>
            </a:r>
            <a:r>
              <a:rPr lang="en-US" dirty="0" err="1"/>
              <a:t>Bitcoin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FCBA-B7A5-4C46-94F4-8C311E4560F7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71" y="2654071"/>
            <a:ext cx="7671153" cy="38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8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Healthcare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Electronic medical records stored in a </a:t>
            </a:r>
            <a:r>
              <a:rPr lang="en-US" dirty="0" err="1"/>
              <a:t>blockchain</a:t>
            </a:r>
            <a:r>
              <a:rPr lang="en-US" dirty="0"/>
              <a:t>, accessed </a:t>
            </a:r>
            <a:r>
              <a:rPr lang="en-US" dirty="0" smtClean="0"/>
              <a:t>and updated </a:t>
            </a:r>
            <a:r>
              <a:rPr lang="en-US" dirty="0"/>
              <a:t>via biometrics, allow for the democratization of patient </a:t>
            </a:r>
            <a:r>
              <a:rPr lang="en-US" dirty="0" smtClean="0"/>
              <a:t>data and </a:t>
            </a:r>
            <a:r>
              <a:rPr lang="en-US" dirty="0"/>
              <a:t>alleviate the burden of transferring records among providers.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36B8-AEEA-46DC-A2BB-D9BA00A2A26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28" y="3103295"/>
            <a:ext cx="5563619" cy="311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Insurance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autonomous vehicles and other smart devices </a:t>
            </a:r>
            <a:r>
              <a:rPr lang="en-US" dirty="0" smtClean="0"/>
              <a:t>communicate status </a:t>
            </a:r>
            <a:r>
              <a:rPr lang="en-US" dirty="0"/>
              <a:t>updates with insurance providers via the </a:t>
            </a:r>
            <a:r>
              <a:rPr lang="en-US" dirty="0" err="1"/>
              <a:t>blockchain</a:t>
            </a:r>
            <a:r>
              <a:rPr lang="en-US" dirty="0"/>
              <a:t>, </a:t>
            </a:r>
            <a:r>
              <a:rPr lang="en-US" dirty="0" smtClean="0"/>
              <a:t>premium costs </a:t>
            </a:r>
            <a:r>
              <a:rPr lang="en-US" dirty="0"/>
              <a:t>decrease as the need for auditing and authenticating </a:t>
            </a:r>
            <a:r>
              <a:rPr lang="en-US" dirty="0" smtClean="0"/>
              <a:t>data vanishes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8F04E-21DC-4095-9425-0754891179B1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804" y="3089404"/>
            <a:ext cx="7205076" cy="30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Travel &amp; Hospitality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Passengers store their authenticated “single travel ID” on </a:t>
            </a:r>
            <a:r>
              <a:rPr lang="en-US" dirty="0" smtClean="0"/>
              <a:t>the </a:t>
            </a:r>
            <a:r>
              <a:rPr lang="en-US" dirty="0" err="1" smtClean="0"/>
              <a:t>blockchain</a:t>
            </a:r>
            <a:r>
              <a:rPr lang="en-US" dirty="0" smtClean="0"/>
              <a:t> </a:t>
            </a:r>
            <a:r>
              <a:rPr lang="en-US" dirty="0"/>
              <a:t>for use in lieu of travel documents, identification </a:t>
            </a:r>
            <a:r>
              <a:rPr lang="en-US" dirty="0" smtClean="0"/>
              <a:t>cards, loyalty </a:t>
            </a:r>
            <a:r>
              <a:rPr lang="en-US" dirty="0"/>
              <a:t>program IDs, and payment data.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63EB-2705-44D8-B3E1-2BB6865CF771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in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Educational institutions </a:t>
            </a:r>
            <a:r>
              <a:rPr lang="en-US" dirty="0" smtClean="0"/>
              <a:t>could utilize </a:t>
            </a:r>
            <a:r>
              <a:rPr lang="en-US" dirty="0"/>
              <a:t>the </a:t>
            </a:r>
            <a:r>
              <a:rPr lang="en-US" dirty="0" err="1"/>
              <a:t>blockchain</a:t>
            </a:r>
            <a:r>
              <a:rPr lang="en-US" dirty="0"/>
              <a:t> to </a:t>
            </a:r>
            <a:r>
              <a:rPr lang="en-US" dirty="0" smtClean="0"/>
              <a:t>store credentialing </a:t>
            </a:r>
            <a:r>
              <a:rPr lang="en-US" dirty="0"/>
              <a:t>data </a:t>
            </a:r>
            <a:r>
              <a:rPr lang="en-US" dirty="0" smtClean="0"/>
              <a:t>around assessments</a:t>
            </a:r>
            <a:r>
              <a:rPr lang="en-US" dirty="0"/>
              <a:t>, degrees, </a:t>
            </a:r>
            <a:r>
              <a:rPr lang="en-US" dirty="0" smtClean="0"/>
              <a:t>and transcripts </a:t>
            </a:r>
            <a:r>
              <a:rPr lang="en-US" dirty="0"/>
              <a:t>eliminating </a:t>
            </a:r>
            <a:r>
              <a:rPr lang="en-US" dirty="0" smtClean="0"/>
              <a:t>chance of </a:t>
            </a:r>
            <a:r>
              <a:rPr lang="en-US" dirty="0"/>
              <a:t>lost of results slips.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2A5BB-0683-43BC-8065-695B5F2AFF2E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09" y="2944815"/>
            <a:ext cx="4080131" cy="334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Blockchain</a:t>
            </a:r>
            <a:r>
              <a:rPr lang="en-US" dirty="0"/>
              <a:t>?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000" dirty="0" err="1" smtClean="0"/>
              <a:t>Blockchain</a:t>
            </a:r>
            <a:r>
              <a:rPr lang="en-IN" sz="2000" dirty="0" smtClean="0"/>
              <a:t> used as:</a:t>
            </a:r>
          </a:p>
          <a:p>
            <a:pPr lvl="1" algn="just"/>
            <a:r>
              <a:rPr lang="en-IN" sz="2000" dirty="0" smtClean="0"/>
              <a:t>Immutable ledger of events, transactions, or time stamped data</a:t>
            </a:r>
          </a:p>
          <a:p>
            <a:pPr lvl="1" algn="just"/>
            <a:r>
              <a:rPr lang="en-IN" sz="2000" dirty="0" smtClean="0"/>
              <a:t>Tamper resistant log</a:t>
            </a:r>
          </a:p>
          <a:p>
            <a:pPr lvl="1" algn="just"/>
            <a:r>
              <a:rPr lang="en-IN" sz="2000" dirty="0" smtClean="0"/>
              <a:t>Platform to create and transact cryptocurrency</a:t>
            </a:r>
          </a:p>
          <a:p>
            <a:pPr lvl="1" algn="just"/>
            <a:r>
              <a:rPr lang="en-IN" sz="2000" dirty="0" smtClean="0"/>
              <a:t>Log of events/transactions unrelated to currency</a:t>
            </a:r>
          </a:p>
          <a:p>
            <a:pPr lvl="1" algn="just"/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Micro-level goods tracking and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45734"/>
            <a:ext cx="4678680" cy="4265506"/>
          </a:xfrm>
        </p:spPr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dramatically enhances transparency, enabling all </a:t>
            </a:r>
            <a:r>
              <a:rPr lang="en-US" dirty="0" smtClean="0"/>
              <a:t>parties to </a:t>
            </a:r>
            <a:r>
              <a:rPr lang="en-US" dirty="0"/>
              <a:t>trace a product’s journey along the supply chain.</a:t>
            </a:r>
          </a:p>
          <a:p>
            <a:r>
              <a:rPr lang="en-US" dirty="0" smtClean="0"/>
              <a:t>Tracking </a:t>
            </a:r>
            <a:r>
              <a:rPr lang="en-US" dirty="0"/>
              <a:t>the provenance and supply chain journey of </a:t>
            </a:r>
            <a:r>
              <a:rPr lang="en-US" dirty="0" smtClean="0"/>
              <a:t>individual packages </a:t>
            </a:r>
            <a:r>
              <a:rPr lang="en-US" dirty="0"/>
              <a:t>of produce, enables pinpoint and prevention of </a:t>
            </a:r>
            <a:r>
              <a:rPr lang="en-US" dirty="0" smtClean="0"/>
              <a:t>outbreaks and </a:t>
            </a:r>
            <a:r>
              <a:rPr lang="en-US" dirty="0"/>
              <a:t>illness.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55D24-46F3-40C7-859F-05851BE77D3C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518" y="2152868"/>
            <a:ext cx="6825395" cy="345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758FC-6EC8-49EF-AF5E-5F31E615AD81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553" y="75374"/>
            <a:ext cx="12347106" cy="67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980" y="1147660"/>
            <a:ext cx="5938651" cy="38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412" y="1874600"/>
            <a:ext cx="4901176" cy="3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Chart with the history of Bitcoin price ev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2" y="1223039"/>
            <a:ext cx="5715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2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1" y="1042600"/>
            <a:ext cx="7762614" cy="418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5" y="624701"/>
            <a:ext cx="6874497" cy="511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212" y="1320733"/>
            <a:ext cx="5473576" cy="42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UNIT I</a:t>
            </a:r>
          </a:p>
          <a:p>
            <a:pPr algn="just"/>
            <a:r>
              <a:rPr lang="en-US" dirty="0" smtClean="0"/>
              <a:t>Introduction</a:t>
            </a:r>
            <a:r>
              <a:rPr lang="en-US" dirty="0"/>
              <a:t>: </a:t>
            </a:r>
            <a:endParaRPr lang="en-US" dirty="0" smtClean="0"/>
          </a:p>
          <a:p>
            <a:pPr lvl="1" algn="just"/>
            <a:r>
              <a:rPr lang="en-US" dirty="0" smtClean="0"/>
              <a:t>Introduction</a:t>
            </a:r>
            <a:r>
              <a:rPr lang="en-US" dirty="0"/>
              <a:t>, Background and History, Purpose and Scope, Money, Currency, Ledgers,</a:t>
            </a:r>
          </a:p>
          <a:p>
            <a:pPr lvl="1" algn="just"/>
            <a:r>
              <a:rPr lang="en-US" dirty="0" err="1"/>
              <a:t>Bitcoin</a:t>
            </a:r>
            <a:r>
              <a:rPr lang="en-US" dirty="0"/>
              <a:t> Core, Distributed Database, Two General Problem, Byzantine General problem and </a:t>
            </a:r>
            <a:r>
              <a:rPr lang="en-US" dirty="0" smtClean="0"/>
              <a:t>Fault Tolerance</a:t>
            </a:r>
            <a:r>
              <a:rPr lang="en-US" dirty="0"/>
              <a:t>, </a:t>
            </a:r>
            <a:r>
              <a:rPr lang="en-US" dirty="0" err="1"/>
              <a:t>Hadoop</a:t>
            </a:r>
            <a:r>
              <a:rPr lang="en-US" dirty="0"/>
              <a:t> Distributed File System, Distributed Hash Table, ASIC resistance, </a:t>
            </a:r>
            <a:r>
              <a:rPr lang="en-US" dirty="0" smtClean="0"/>
              <a:t>Turing Complete</a:t>
            </a:r>
            <a:r>
              <a:rPr lang="en-US" dirty="0"/>
              <a:t>. </a:t>
            </a:r>
            <a:endParaRPr lang="en-US" dirty="0" smtClean="0"/>
          </a:p>
          <a:p>
            <a:pPr lvl="1" algn="just"/>
            <a:r>
              <a:rPr lang="en-US" dirty="0" smtClean="0"/>
              <a:t>Cryptography</a:t>
            </a:r>
            <a:r>
              <a:rPr lang="en-US" dirty="0"/>
              <a:t>: Hash function, Digital Signature - ECDSA, Memory Hard Algorithm, </a:t>
            </a:r>
            <a:r>
              <a:rPr lang="en-US" dirty="0" smtClean="0"/>
              <a:t>Zero Knowledge </a:t>
            </a:r>
            <a:r>
              <a:rPr lang="en-US" dirty="0"/>
              <a:t>Proof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27BC0-4F99-4003-A371-370BBAC98B09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 smtClean="0"/>
              <a:t>UNIT II</a:t>
            </a:r>
          </a:p>
          <a:p>
            <a:pPr algn="just"/>
            <a:r>
              <a:rPr lang="en-US" dirty="0" smtClean="0"/>
              <a:t>Block </a:t>
            </a:r>
            <a:r>
              <a:rPr lang="en-US" dirty="0"/>
              <a:t>Chain: </a:t>
            </a:r>
            <a:endParaRPr lang="en-US" dirty="0" smtClean="0"/>
          </a:p>
          <a:p>
            <a:pPr lvl="1" algn="just"/>
            <a:r>
              <a:rPr lang="en-US" dirty="0" smtClean="0"/>
              <a:t>Introduction</a:t>
            </a:r>
            <a:r>
              <a:rPr lang="en-US" dirty="0"/>
              <a:t>, Advantage over conventional distributed database, </a:t>
            </a:r>
            <a:endParaRPr lang="en-US" dirty="0" smtClean="0"/>
          </a:p>
          <a:p>
            <a:pPr lvl="1" algn="just"/>
            <a:r>
              <a:rPr lang="en-US" dirty="0" smtClean="0"/>
              <a:t>Block </a:t>
            </a:r>
            <a:r>
              <a:rPr lang="en-US" dirty="0"/>
              <a:t>chain </a:t>
            </a:r>
            <a:r>
              <a:rPr lang="en-US" dirty="0" smtClean="0"/>
              <a:t>Network, Mining </a:t>
            </a:r>
            <a:r>
              <a:rPr lang="en-US" dirty="0"/>
              <a:t>Mechanism, Distributed Consensus, </a:t>
            </a:r>
            <a:endParaRPr lang="en-US" dirty="0" smtClean="0"/>
          </a:p>
          <a:p>
            <a:pPr lvl="1" algn="just"/>
            <a:r>
              <a:rPr lang="en-US" dirty="0" err="1" smtClean="0"/>
              <a:t>Merkle</a:t>
            </a:r>
            <a:r>
              <a:rPr lang="en-US" dirty="0" smtClean="0"/>
              <a:t> </a:t>
            </a:r>
            <a:r>
              <a:rPr lang="en-US" dirty="0"/>
              <a:t>Patricia Tree, Gas Limit, Transactions and </a:t>
            </a:r>
            <a:r>
              <a:rPr lang="en-US" dirty="0" smtClean="0"/>
              <a:t>Fee, Anonymity</a:t>
            </a:r>
            <a:r>
              <a:rPr lang="en-US" dirty="0"/>
              <a:t>, </a:t>
            </a:r>
            <a:endParaRPr lang="en-US" dirty="0" smtClean="0"/>
          </a:p>
          <a:p>
            <a:pPr lvl="1" algn="just"/>
            <a:r>
              <a:rPr lang="en-US" dirty="0" smtClean="0"/>
              <a:t>Reward</a:t>
            </a:r>
            <a:r>
              <a:rPr lang="en-US" dirty="0"/>
              <a:t>, Chain Policy, Life of Block chain application, Soft &amp;amp; Hard Fork, Private </a:t>
            </a:r>
            <a:r>
              <a:rPr lang="en-US" dirty="0" smtClean="0"/>
              <a:t>and Public </a:t>
            </a:r>
            <a:r>
              <a:rPr lang="en-US" dirty="0"/>
              <a:t>block chain.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CAD2-3FC9-4642-AA45-8DFC06299329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254500"/>
            <a:ext cx="5524500" cy="1856740"/>
          </a:xfrm>
        </p:spPr>
        <p:txBody>
          <a:bodyPr>
            <a:normAutofit/>
          </a:bodyPr>
          <a:lstStyle/>
          <a:p>
            <a:r>
              <a:rPr lang="en-US" sz="1800" dirty="0"/>
              <a:t>Central authorities (bank, fed, notary, escrow, actual value between two parties</a:t>
            </a:r>
          </a:p>
          <a:p>
            <a:r>
              <a:rPr lang="en-US" sz="1800" dirty="0"/>
              <a:t>Multiple intermediaries and record-keeping are required to facilitate transfer of assets and create trust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1614-D27C-4F62-9245-F2ADB7F77225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14" y="471174"/>
            <a:ext cx="10389586" cy="350731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930900" y="4212732"/>
            <a:ext cx="5524500" cy="18567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network of computers (node) that maintain a shared source of information</a:t>
            </a:r>
          </a:p>
          <a:p>
            <a:r>
              <a:rPr lang="en-US" sz="1800" dirty="0" smtClean="0"/>
              <a:t>Transaction data is immutable</a:t>
            </a:r>
          </a:p>
          <a:p>
            <a:r>
              <a:rPr lang="en-US" sz="1800" dirty="0" smtClean="0"/>
              <a:t>Peer to peer transactions using digital tokens to represent assets and value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96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UNIT III</a:t>
            </a:r>
          </a:p>
          <a:p>
            <a:pPr algn="just"/>
            <a:r>
              <a:rPr lang="en-US" dirty="0" smtClean="0"/>
              <a:t>Distributed </a:t>
            </a:r>
            <a:r>
              <a:rPr lang="en-US" dirty="0"/>
              <a:t>Consensus: </a:t>
            </a:r>
            <a:endParaRPr lang="en-US" dirty="0" smtClean="0"/>
          </a:p>
          <a:p>
            <a:pPr lvl="1" algn="just"/>
            <a:r>
              <a:rPr lang="en-US" dirty="0" err="1" smtClean="0"/>
              <a:t>Nakamoto</a:t>
            </a:r>
            <a:r>
              <a:rPr lang="en-US" dirty="0" smtClean="0"/>
              <a:t> </a:t>
            </a:r>
            <a:r>
              <a:rPr lang="en-US" dirty="0"/>
              <a:t>consensus, Proof of Work, Proof of Stake, Proof of Burn, </a:t>
            </a:r>
            <a:r>
              <a:rPr lang="en-US" dirty="0" smtClean="0"/>
              <a:t>Difficulty Level</a:t>
            </a:r>
            <a:r>
              <a:rPr lang="en-US" dirty="0"/>
              <a:t>, Sybil Attack, Energy utilization and </a:t>
            </a:r>
            <a:r>
              <a:rPr lang="en-US" dirty="0" smtClean="0"/>
              <a:t>alternate.</a:t>
            </a:r>
          </a:p>
          <a:p>
            <a:pPr lvl="1" algn="just"/>
            <a:r>
              <a:rPr lang="en-US" dirty="0" smtClean="0"/>
              <a:t>Crypto </a:t>
            </a:r>
            <a:r>
              <a:rPr lang="en-US" dirty="0"/>
              <a:t>Currency: History, Distributed Ledger, </a:t>
            </a:r>
            <a:r>
              <a:rPr lang="en-US" dirty="0" err="1"/>
              <a:t>Bitcoin</a:t>
            </a:r>
            <a:r>
              <a:rPr lang="en-US" dirty="0"/>
              <a:t> protocols - Mining strategy and </a:t>
            </a:r>
            <a:r>
              <a:rPr lang="en-US" dirty="0" smtClean="0"/>
              <a:t>rewards,</a:t>
            </a:r>
          </a:p>
          <a:p>
            <a:pPr lvl="1" algn="just"/>
            <a:r>
              <a:rPr lang="en-US" dirty="0" err="1" smtClean="0"/>
              <a:t>Ethereum</a:t>
            </a:r>
            <a:r>
              <a:rPr lang="en-US" dirty="0" smtClean="0"/>
              <a:t> </a:t>
            </a:r>
            <a:r>
              <a:rPr lang="en-US" dirty="0"/>
              <a:t>-Construction, DAO, Smart Contract, GHOST, Vulnerability, Attacks, Side chain, Name coin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D7F5B-16F2-406F-85D1-C9FEC4E19796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0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UNIT IV</a:t>
            </a:r>
          </a:p>
          <a:p>
            <a:pPr algn="just"/>
            <a:r>
              <a:rPr lang="en-US" dirty="0" smtClean="0"/>
              <a:t>Crypto </a:t>
            </a:r>
            <a:r>
              <a:rPr lang="en-US" dirty="0"/>
              <a:t>Currency Regulation: </a:t>
            </a:r>
            <a:endParaRPr lang="en-US" dirty="0" smtClean="0"/>
          </a:p>
          <a:p>
            <a:pPr lvl="1" algn="just"/>
            <a:r>
              <a:rPr lang="en-US" dirty="0" smtClean="0"/>
              <a:t>Stakeholders</a:t>
            </a:r>
            <a:r>
              <a:rPr lang="en-US" dirty="0"/>
              <a:t>, Roots of Bit coin, Legal Aspects-Crypto </a:t>
            </a:r>
            <a:r>
              <a:rPr lang="en-US" dirty="0" smtClean="0"/>
              <a:t>currency Exchange</a:t>
            </a:r>
            <a:r>
              <a:rPr lang="en-US" dirty="0"/>
              <a:t>, </a:t>
            </a:r>
            <a:endParaRPr lang="en-US" dirty="0" smtClean="0"/>
          </a:p>
          <a:p>
            <a:pPr lvl="1" algn="just"/>
            <a:r>
              <a:rPr lang="en-US" dirty="0" smtClean="0"/>
              <a:t>Black </a:t>
            </a:r>
            <a:r>
              <a:rPr lang="en-US" dirty="0"/>
              <a:t>Market and Global Economy. </a:t>
            </a:r>
            <a:endParaRPr lang="en-US" dirty="0" smtClean="0"/>
          </a:p>
          <a:p>
            <a:pPr lvl="1" algn="just"/>
            <a:r>
              <a:rPr lang="en-US" dirty="0" smtClean="0"/>
              <a:t>Applications</a:t>
            </a:r>
            <a:r>
              <a:rPr lang="en-US" dirty="0"/>
              <a:t>: Internet of Things, Medical </a:t>
            </a:r>
            <a:r>
              <a:rPr lang="en-US" dirty="0" smtClean="0"/>
              <a:t>Record Management </a:t>
            </a:r>
            <a:r>
              <a:rPr lang="en-US" dirty="0"/>
              <a:t>System, Domain Name Service and future of Block chain, </a:t>
            </a:r>
            <a:endParaRPr lang="en-US" dirty="0" smtClean="0"/>
          </a:p>
          <a:p>
            <a:pPr lvl="1" algn="just"/>
            <a:r>
              <a:rPr lang="en-US" dirty="0" smtClean="0"/>
              <a:t>Block </a:t>
            </a:r>
            <a:r>
              <a:rPr lang="en-US" dirty="0"/>
              <a:t>chain Use Cases </a:t>
            </a:r>
            <a:r>
              <a:rPr lang="en-US" dirty="0" smtClean="0"/>
              <a:t>– Finance</a:t>
            </a:r>
            <a:r>
              <a:rPr lang="en-US" dirty="0"/>
              <a:t>, Industry, </a:t>
            </a:r>
            <a:r>
              <a:rPr lang="en-US" dirty="0" err="1"/>
              <a:t>Blockchain</a:t>
            </a:r>
            <a:r>
              <a:rPr lang="en-US" dirty="0"/>
              <a:t> in Government and </a:t>
            </a:r>
            <a:r>
              <a:rPr lang="en-US" dirty="0" err="1"/>
              <a:t>Blockchain</a:t>
            </a:r>
            <a:r>
              <a:rPr lang="en-US" dirty="0"/>
              <a:t> Security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62E2-02BB-4250-B2FB-92C05679978A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 err="1"/>
              <a:t>Arvind</a:t>
            </a:r>
            <a:r>
              <a:rPr lang="en-US" sz="2200" dirty="0"/>
              <a:t> Narayanan, Joseph </a:t>
            </a:r>
            <a:r>
              <a:rPr lang="en-US" sz="2200" dirty="0" err="1"/>
              <a:t>Bonneau</a:t>
            </a:r>
            <a:r>
              <a:rPr lang="en-US" sz="2200" dirty="0"/>
              <a:t>, Edward </a:t>
            </a:r>
            <a:r>
              <a:rPr lang="en-US" sz="2200" dirty="0" err="1"/>
              <a:t>Felten</a:t>
            </a:r>
            <a:r>
              <a:rPr lang="en-US" sz="2200" dirty="0"/>
              <a:t>, Andrew Miller and Steven </a:t>
            </a:r>
            <a:r>
              <a:rPr lang="en-US" sz="2200" dirty="0" err="1"/>
              <a:t>Goldfeder</a:t>
            </a:r>
            <a:r>
              <a:rPr lang="en-US" sz="2200" dirty="0"/>
              <a:t>, </a:t>
            </a:r>
            <a:r>
              <a:rPr lang="en-US" sz="2200" dirty="0" err="1" smtClean="0"/>
              <a:t>Bitcoin</a:t>
            </a:r>
            <a:r>
              <a:rPr lang="en-US" sz="2200" dirty="0"/>
              <a:t> </a:t>
            </a:r>
            <a:r>
              <a:rPr lang="en-US" sz="2200" dirty="0" smtClean="0"/>
              <a:t>and </a:t>
            </a:r>
            <a:r>
              <a:rPr lang="en-US" sz="2200" dirty="0"/>
              <a:t>Cryptocurrency Technologies: A Comprehensive Introduction, Princeton University Press</a:t>
            </a:r>
          </a:p>
          <a:p>
            <a:pPr algn="just"/>
            <a:r>
              <a:rPr lang="en-US" sz="2200" dirty="0" smtClean="0"/>
              <a:t>Antonopoulos</a:t>
            </a:r>
            <a:r>
              <a:rPr lang="en-US" sz="2200" dirty="0"/>
              <a:t>, Mastering </a:t>
            </a:r>
            <a:r>
              <a:rPr lang="en-US" sz="2200" dirty="0" err="1"/>
              <a:t>Bitcoin</a:t>
            </a:r>
            <a:r>
              <a:rPr lang="en-US" sz="2200" dirty="0"/>
              <a:t>: Unlocking Digital </a:t>
            </a:r>
            <a:r>
              <a:rPr lang="en-US" sz="2200" dirty="0" err="1"/>
              <a:t>Cryptocurrencies</a:t>
            </a:r>
            <a:endParaRPr lang="en-US" sz="2200" dirty="0"/>
          </a:p>
          <a:p>
            <a:pPr algn="just"/>
            <a:r>
              <a:rPr lang="en-US" sz="2200" dirty="0" smtClean="0"/>
              <a:t>Satoshi </a:t>
            </a:r>
            <a:r>
              <a:rPr lang="en-US" sz="2200" dirty="0" err="1"/>
              <a:t>Nakamoto</a:t>
            </a:r>
            <a:r>
              <a:rPr lang="en-US" sz="2200" dirty="0"/>
              <a:t>, </a:t>
            </a:r>
            <a:r>
              <a:rPr lang="en-US" sz="2200" dirty="0" err="1"/>
              <a:t>Bitcoin</a:t>
            </a:r>
            <a:r>
              <a:rPr lang="en-US" sz="2200" dirty="0"/>
              <a:t>: A Peer-to-Peer Electronic Cash System</a:t>
            </a:r>
          </a:p>
          <a:p>
            <a:pPr algn="just"/>
            <a:r>
              <a:rPr lang="en-US" sz="2200" dirty="0" smtClean="0"/>
              <a:t>DR</a:t>
            </a:r>
            <a:r>
              <a:rPr lang="en-US" sz="2200" dirty="0"/>
              <a:t>. Gavin Wood, “ETHEREUM: A Secure Decentralized Transaction Ledger</a:t>
            </a:r>
            <a:r>
              <a:rPr lang="en-US" sz="2200" dirty="0" smtClean="0"/>
              <a:t>,” Yellow </a:t>
            </a:r>
            <a:r>
              <a:rPr lang="en-US" sz="2200" dirty="0"/>
              <a:t>paper.2014</a:t>
            </a:r>
          </a:p>
          <a:p>
            <a:pPr algn="just"/>
            <a:r>
              <a:rPr lang="en-US" sz="2200" dirty="0" smtClean="0"/>
              <a:t>Nicola </a:t>
            </a:r>
            <a:r>
              <a:rPr lang="en-US" sz="2200" dirty="0" err="1"/>
              <a:t>Atzei</a:t>
            </a:r>
            <a:r>
              <a:rPr lang="en-US" sz="2200" dirty="0"/>
              <a:t>, Massimo </a:t>
            </a:r>
            <a:r>
              <a:rPr lang="en-US" sz="2200" dirty="0" err="1"/>
              <a:t>Bartoletti</a:t>
            </a:r>
            <a:r>
              <a:rPr lang="en-US" sz="2200" dirty="0"/>
              <a:t>, and </a:t>
            </a:r>
            <a:r>
              <a:rPr lang="en-US" sz="2200" dirty="0" err="1"/>
              <a:t>Tiziana</a:t>
            </a:r>
            <a:r>
              <a:rPr lang="en-US" sz="2200" dirty="0"/>
              <a:t> </a:t>
            </a:r>
            <a:r>
              <a:rPr lang="en-US" sz="2200" dirty="0" err="1"/>
              <a:t>Cimoli</a:t>
            </a:r>
            <a:r>
              <a:rPr lang="en-US" sz="2200" dirty="0"/>
              <a:t>, A survey of attacks on </a:t>
            </a:r>
            <a:r>
              <a:rPr lang="en-US" sz="2200" dirty="0" err="1"/>
              <a:t>Ethereum</a:t>
            </a:r>
            <a:r>
              <a:rPr lang="en-US" sz="2200" dirty="0"/>
              <a:t> </a:t>
            </a:r>
            <a:r>
              <a:rPr lang="en-US" sz="2200" dirty="0" smtClean="0"/>
              <a:t>smart contracts</a:t>
            </a:r>
          </a:p>
          <a:p>
            <a:pPr algn="just"/>
            <a:r>
              <a:rPr lang="en-US" sz="2200" dirty="0" smtClean="0"/>
              <a:t>NPTEL Courses</a:t>
            </a:r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8DDB6-62F5-4310-B8E0-275B08E6F560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do you transact?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1800" dirty="0" smtClean="0"/>
              <a:t>You write a check or do internet transaction to pay a payee</a:t>
            </a:r>
          </a:p>
          <a:p>
            <a:pPr algn="just"/>
            <a:r>
              <a:rPr lang="en-IN" sz="1800" dirty="0" smtClean="0"/>
              <a:t>Bank verifies that you have balance &gt; transaction amount</a:t>
            </a:r>
          </a:p>
          <a:p>
            <a:pPr lvl="2" algn="just"/>
            <a:r>
              <a:rPr lang="en-IN" sz="1800" dirty="0" smtClean="0"/>
              <a:t>If yes, debit your account by balance = balance-transaction amount</a:t>
            </a:r>
          </a:p>
          <a:p>
            <a:pPr lvl="2" algn="just"/>
            <a:r>
              <a:rPr lang="en-IN" sz="1800" dirty="0" smtClean="0"/>
              <a:t>If no, transaction is valid and rejected</a:t>
            </a:r>
          </a:p>
          <a:p>
            <a:pPr lvl="1" algn="just"/>
            <a:r>
              <a:rPr lang="en-IN" sz="1800" dirty="0" smtClean="0"/>
              <a:t>You can check your transaction list online, or check monthly statement</a:t>
            </a:r>
          </a:p>
          <a:p>
            <a:pPr lvl="1" algn="just"/>
            <a:r>
              <a:rPr lang="en-IN" sz="1800" dirty="0" smtClean="0"/>
              <a:t>Who maintains the ledger?</a:t>
            </a:r>
          </a:p>
          <a:p>
            <a:pPr lvl="2" algn="just"/>
            <a:r>
              <a:rPr lang="en-IN" sz="1600" dirty="0" smtClean="0"/>
              <a:t>Bank does</a:t>
            </a:r>
          </a:p>
          <a:p>
            <a:pPr lvl="3" algn="just"/>
            <a:r>
              <a:rPr lang="en-IN" sz="1600" dirty="0" smtClean="0"/>
              <a:t>What if bank allows an invalid transaction go through</a:t>
            </a:r>
          </a:p>
          <a:p>
            <a:pPr lvl="3" algn="just"/>
            <a:r>
              <a:rPr lang="en-IN" sz="1600" dirty="0" smtClean="0"/>
              <a:t>Invalid = you did not authenticate the transaction</a:t>
            </a:r>
          </a:p>
          <a:p>
            <a:pPr lvl="3" algn="just"/>
            <a:r>
              <a:rPr lang="en-IN" sz="1600" dirty="0" smtClean="0"/>
              <a:t>Invalid = your balance was not sufficient but transaction was made</a:t>
            </a:r>
          </a:p>
          <a:p>
            <a:pPr lvl="1" algn="just"/>
            <a:endParaRPr lang="en-IN" sz="1800" dirty="0" smtClean="0"/>
          </a:p>
          <a:p>
            <a:pPr lvl="2" algn="just"/>
            <a:endParaRPr lang="en-IN" sz="1800" dirty="0" smtClean="0"/>
          </a:p>
          <a:p>
            <a:pPr algn="just"/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Bank frauds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1800" dirty="0" smtClean="0"/>
              <a:t>You find a cheque was used to pay someone but you never wrote the check</a:t>
            </a:r>
          </a:p>
          <a:p>
            <a:pPr lvl="1" algn="just"/>
            <a:r>
              <a:rPr lang="en-IN" sz="1800" dirty="0" smtClean="0"/>
              <a:t>Someone forged your cheque and/or signature</a:t>
            </a:r>
          </a:p>
          <a:p>
            <a:pPr algn="just"/>
            <a:r>
              <a:rPr lang="en-IN" sz="1800" dirty="0" smtClean="0"/>
              <a:t>You did sign a cheque for x amount, but the amount field was modified</a:t>
            </a:r>
          </a:p>
          <a:p>
            <a:pPr lvl="1" algn="just"/>
            <a:r>
              <a:rPr lang="en-IN" sz="1800" dirty="0" smtClean="0"/>
              <a:t>How do you prove to the bank that an extra 0 was not there in your signing time?</a:t>
            </a:r>
          </a:p>
          <a:p>
            <a:pPr lvl="1" algn="just"/>
            <a:r>
              <a:rPr lang="en-IN" sz="1800" dirty="0" smtClean="0"/>
              <a:t>The monthly statement says that you did a transaction but you did not recall or the amount of a transaction is different from what you had done</a:t>
            </a:r>
          </a:p>
          <a:p>
            <a:pPr lvl="2" algn="just"/>
            <a:r>
              <a:rPr lang="en-IN" sz="1800" dirty="0" smtClean="0"/>
              <a:t>Someone got your password, and possibly redirected OTP to another SIM (SIM Fraud)</a:t>
            </a:r>
          </a:p>
          <a:p>
            <a:pPr lvl="2" algn="just"/>
            <a:r>
              <a:rPr lang="en-IN" sz="1800" dirty="0" smtClean="0"/>
              <a:t>Bank employees themselves might have done something</a:t>
            </a:r>
          </a:p>
          <a:p>
            <a:pPr lvl="1" algn="just"/>
            <a:r>
              <a:rPr lang="en-IN" sz="1800" dirty="0" smtClean="0"/>
              <a:t>How do you argue to the bank? (Non repudiation)</a:t>
            </a:r>
          </a:p>
          <a:p>
            <a:pPr lvl="1" algn="just"/>
            <a:r>
              <a:rPr lang="en-IN" sz="1800" dirty="0" smtClean="0"/>
              <a:t>How do you argue that the amount was modified? (integrity)</a:t>
            </a:r>
          </a:p>
          <a:p>
            <a:pPr lvl="1" algn="just"/>
            <a:endParaRPr lang="en-IN" sz="1800" dirty="0" smtClean="0"/>
          </a:p>
          <a:p>
            <a:pPr lvl="1" algn="just"/>
            <a:endParaRPr lang="en-IN" sz="1800" dirty="0"/>
          </a:p>
          <a:p>
            <a:pPr lvl="2" algn="just"/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</a:t>
            </a:r>
            <a:r>
              <a:rPr lang="en-IN" dirty="0" err="1" smtClean="0"/>
              <a:t>blockchain</a:t>
            </a:r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1800" dirty="0" err="1" smtClean="0"/>
              <a:t>Blockchain</a:t>
            </a:r>
            <a:r>
              <a:rPr lang="en-IN" sz="1800" dirty="0" smtClean="0"/>
              <a:t> technology is a digital innovation that has the potential to significantly impact trusted computing activities and therefore cybersecurity concerns as a whole</a:t>
            </a:r>
          </a:p>
          <a:p>
            <a:pPr algn="just"/>
            <a:r>
              <a:rPr lang="en-IN" sz="1800" dirty="0" smtClean="0"/>
              <a:t>Attractive properties of </a:t>
            </a:r>
            <a:r>
              <a:rPr lang="en-IN" sz="1800" dirty="0" err="1" smtClean="0"/>
              <a:t>blockchain</a:t>
            </a:r>
            <a:endParaRPr lang="en-IN" sz="1800" dirty="0" smtClean="0"/>
          </a:p>
          <a:p>
            <a:pPr lvl="1" algn="just"/>
            <a:r>
              <a:rPr lang="en-IN" sz="1800" dirty="0" smtClean="0"/>
              <a:t>Log of data with digital signature</a:t>
            </a:r>
          </a:p>
          <a:p>
            <a:pPr lvl="1" algn="just"/>
            <a:r>
              <a:rPr lang="en-IN" sz="1800" dirty="0" smtClean="0"/>
              <a:t>Immutable (once written – cryptographically hard to remove from log)</a:t>
            </a:r>
          </a:p>
          <a:p>
            <a:pPr lvl="1" algn="just"/>
            <a:r>
              <a:rPr lang="en-IN" sz="1800" dirty="0" smtClean="0"/>
              <a:t>Cryptographically secure – privacy preserving</a:t>
            </a:r>
          </a:p>
          <a:p>
            <a:pPr lvl="1" algn="just"/>
            <a:r>
              <a:rPr lang="en-IN" sz="1800" dirty="0" smtClean="0"/>
              <a:t>Provides a basis for trusted computing on top of which applications can be built</a:t>
            </a:r>
          </a:p>
          <a:p>
            <a:pPr lvl="1" algn="just"/>
            <a:endParaRPr lang="en-IN" sz="1800" dirty="0"/>
          </a:p>
          <a:p>
            <a:pPr algn="just"/>
            <a:endParaRPr lang="en-IN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F8E3-5A1A-4629-8D2B-A447C0E39BA9}" type="datetime1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Supply Chain and Provenance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sz="1600" dirty="0" smtClean="0"/>
              <a:t>You buy ice cream for your restaurant from supplier B</a:t>
            </a:r>
          </a:p>
          <a:p>
            <a:pPr algn="just"/>
            <a:r>
              <a:rPr lang="en-IN" sz="1600" dirty="0" smtClean="0"/>
              <a:t>Supplier B actually transports ice cream made in Company C’s factory</a:t>
            </a:r>
          </a:p>
          <a:p>
            <a:pPr algn="just"/>
            <a:r>
              <a:rPr lang="en-IN" sz="1600" dirty="0" smtClean="0"/>
              <a:t>Upon delivery, you have been finding that your ice cream is already melted</a:t>
            </a:r>
          </a:p>
          <a:p>
            <a:pPr algn="just"/>
            <a:r>
              <a:rPr lang="en-IN" sz="1600" dirty="0" smtClean="0"/>
              <a:t>Who is responsible?</a:t>
            </a:r>
          </a:p>
          <a:p>
            <a:pPr lvl="1" algn="just"/>
            <a:r>
              <a:rPr lang="en-IN" sz="1600" dirty="0" smtClean="0"/>
              <a:t>Supplier B is keeping it too long on the delivery truck?</a:t>
            </a:r>
          </a:p>
          <a:p>
            <a:pPr lvl="1" algn="just"/>
            <a:r>
              <a:rPr lang="en-IN" sz="1600" dirty="0" smtClean="0"/>
              <a:t>Supplier B’s storage facility has a temperature problem?</a:t>
            </a:r>
          </a:p>
          <a:p>
            <a:pPr lvl="1" algn="just"/>
            <a:r>
              <a:rPr lang="en-IN" sz="1600" dirty="0" smtClean="0"/>
              <a:t>Supplier C says it’s supplier B’s fault as when picked up – ice cream was frozen</a:t>
            </a:r>
          </a:p>
          <a:p>
            <a:pPr lvl="1" algn="just"/>
            <a:r>
              <a:rPr lang="en-IN" sz="1600" dirty="0" smtClean="0"/>
              <a:t>Supplier B says that when received, the temperature was too high, so C must have stored it or made it wrong</a:t>
            </a:r>
          </a:p>
          <a:p>
            <a:pPr lvl="1" algn="just"/>
            <a:r>
              <a:rPr lang="en-IN" sz="1600" dirty="0" smtClean="0"/>
              <a:t>How do you find the truth?</a:t>
            </a:r>
          </a:p>
          <a:p>
            <a:pPr lvl="2" algn="just"/>
            <a:r>
              <a:rPr lang="en-IN" sz="1600" dirty="0" smtClean="0"/>
              <a:t>Put temperature sensors in B’s truck and storage, C’s factory and storage, and sensor data is digitally signed by the entity where the sensor is placed and put in a log</a:t>
            </a:r>
          </a:p>
          <a:p>
            <a:pPr lvl="2" algn="just"/>
            <a:r>
              <a:rPr lang="en-IN" sz="1600" dirty="0" smtClean="0"/>
              <a:t>You check the log – but B and C hacked the log and deleted some entries?</a:t>
            </a:r>
          </a:p>
          <a:p>
            <a:pPr lvl="2" algn="just"/>
            <a:r>
              <a:rPr lang="en-IN" sz="1600" dirty="0" smtClean="0"/>
              <a:t>What to do?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Land Record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1800" dirty="0" smtClean="0"/>
              <a:t>Movie – “Khosla </a:t>
            </a:r>
            <a:r>
              <a:rPr lang="en-IN" sz="1800" dirty="0" err="1" smtClean="0"/>
              <a:t>ka</a:t>
            </a:r>
            <a:r>
              <a:rPr lang="en-IN" sz="1800" dirty="0" smtClean="0"/>
              <a:t> </a:t>
            </a:r>
            <a:r>
              <a:rPr lang="en-IN" sz="1800" dirty="0" err="1" smtClean="0"/>
              <a:t>ghosla</a:t>
            </a:r>
            <a:r>
              <a:rPr lang="en-IN" sz="1800" dirty="0" smtClean="0"/>
              <a:t>”</a:t>
            </a:r>
          </a:p>
          <a:p>
            <a:pPr algn="just"/>
            <a:r>
              <a:rPr lang="en-IN" sz="1800" dirty="0" smtClean="0"/>
              <a:t>You buy a piece of a land</a:t>
            </a:r>
          </a:p>
          <a:p>
            <a:pPr algn="just"/>
            <a:r>
              <a:rPr lang="en-IN" sz="1800" dirty="0" smtClean="0"/>
              <a:t>Someone else claims to own the land</a:t>
            </a:r>
          </a:p>
          <a:p>
            <a:pPr algn="just"/>
            <a:r>
              <a:rPr lang="en-IN" sz="1800" dirty="0" smtClean="0"/>
              <a:t>But the one who sold you the land showed you paper work</a:t>
            </a:r>
          </a:p>
          <a:p>
            <a:pPr algn="just"/>
            <a:r>
              <a:rPr lang="en-IN" sz="1800" dirty="0" smtClean="0"/>
              <a:t>Land registry office earlier said that the owner was rightful</a:t>
            </a:r>
          </a:p>
          <a:p>
            <a:pPr algn="just"/>
            <a:r>
              <a:rPr lang="en-IN" sz="1800" dirty="0" smtClean="0"/>
              <a:t>Now they say that they made a mistake – it was owned by the other person</a:t>
            </a:r>
          </a:p>
          <a:p>
            <a:pPr algn="just"/>
            <a:r>
              <a:rPr lang="en-IN" sz="1800" dirty="0" smtClean="0"/>
              <a:t>You already paid for the land – to </a:t>
            </a:r>
            <a:r>
              <a:rPr lang="en-IN" sz="1800" smtClean="0"/>
              <a:t>the </a:t>
            </a:r>
            <a:r>
              <a:rPr lang="en-IN" sz="1800" smtClean="0"/>
              <a:t>first </a:t>
            </a:r>
            <a:r>
              <a:rPr lang="en-IN" sz="1800" dirty="0" smtClean="0"/>
              <a:t>person</a:t>
            </a:r>
          </a:p>
          <a:p>
            <a:pPr algn="just"/>
            <a:r>
              <a:rPr lang="en-IN" sz="1800" dirty="0" smtClean="0"/>
              <a:t>First person goes missing</a:t>
            </a:r>
          </a:p>
          <a:p>
            <a:pPr lvl="1" algn="just"/>
            <a:r>
              <a:rPr lang="en-IN" sz="1800" dirty="0" smtClean="0"/>
              <a:t>How does anyone prove who changed the land record?</a:t>
            </a:r>
          </a:p>
          <a:p>
            <a:pPr lvl="2" algn="just"/>
            <a:r>
              <a:rPr lang="en-IN" sz="1800" dirty="0" smtClean="0"/>
              <a:t>The government employees?</a:t>
            </a:r>
          </a:p>
          <a:p>
            <a:pPr algn="just"/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777F-ECDE-44F8-9AD6-E8E547846878}" type="datetime1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Dr. Reema Patel, B.Tech IV, IIIT Surat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729C-DB62-471E-B013-4D08229BD6A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2883</TotalTime>
  <Words>2271</Words>
  <Application>Microsoft Office PowerPoint</Application>
  <PresentationFormat>Widescreen</PresentationFormat>
  <Paragraphs>318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Georgia</vt:lpstr>
      <vt:lpstr>Gill Sans</vt:lpstr>
      <vt:lpstr>Helvetica Neue</vt:lpstr>
      <vt:lpstr>新細明體</vt:lpstr>
      <vt:lpstr>Wingdings</vt:lpstr>
      <vt:lpstr>Retrospect</vt:lpstr>
      <vt:lpstr>Office Theme</vt:lpstr>
      <vt:lpstr>1_Office Theme</vt:lpstr>
      <vt:lpstr>2_Office Theme</vt:lpstr>
      <vt:lpstr>3_Office Theme</vt:lpstr>
      <vt:lpstr>Blockchain Technology</vt:lpstr>
      <vt:lpstr>What is Blockchain? </vt:lpstr>
      <vt:lpstr>What is Blockchain? </vt:lpstr>
      <vt:lpstr>PowerPoint Presentation</vt:lpstr>
      <vt:lpstr>How do you transact? </vt:lpstr>
      <vt:lpstr>Bank frauds</vt:lpstr>
      <vt:lpstr>What is blockchain?</vt:lpstr>
      <vt:lpstr>Supply Chain and Provenance</vt:lpstr>
      <vt:lpstr>Land Record</vt:lpstr>
      <vt:lpstr>PowerPoint Presentation</vt:lpstr>
      <vt:lpstr>Why blockchain?</vt:lpstr>
      <vt:lpstr>Blockchain</vt:lpstr>
      <vt:lpstr>PowerPoint Presentation</vt:lpstr>
      <vt:lpstr>PowerPoint Presentation</vt:lpstr>
      <vt:lpstr>PowerPoint Presentation</vt:lpstr>
      <vt:lpstr>Reduce costs and complexity </vt:lpstr>
      <vt:lpstr>Financial Industry Applications best suited for Blockchain </vt:lpstr>
      <vt:lpstr>PowerPoint Presentation</vt:lpstr>
      <vt:lpstr>PowerPoint Presentation</vt:lpstr>
      <vt:lpstr>Blockchain in Legal</vt:lpstr>
      <vt:lpstr>Blockchain in Supply Chain</vt:lpstr>
      <vt:lpstr>Blockchain in Government</vt:lpstr>
      <vt:lpstr>Blockchain in Energy</vt:lpstr>
      <vt:lpstr>Blockchain in Food</vt:lpstr>
      <vt:lpstr>Blockchain in Retail</vt:lpstr>
      <vt:lpstr>Blockchain in Healthcare</vt:lpstr>
      <vt:lpstr>Blockchain in Insurance</vt:lpstr>
      <vt:lpstr>Blockchain in Travel &amp; Hospitality</vt:lpstr>
      <vt:lpstr>Blockchain in Education</vt:lpstr>
      <vt:lpstr>Micro-level goods tracking and efficiency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Content</vt:lpstr>
      <vt:lpstr>Course Content</vt:lpstr>
      <vt:lpstr>Course Content</vt:lpstr>
      <vt:lpstr>Course Content</vt:lpstr>
      <vt:lpstr>Reference 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Reema</dc:creator>
  <cp:lastModifiedBy>Reema Patel</cp:lastModifiedBy>
  <cp:revision>246</cp:revision>
  <dcterms:created xsi:type="dcterms:W3CDTF">2016-03-05T07:56:10Z</dcterms:created>
  <dcterms:modified xsi:type="dcterms:W3CDTF">2022-08-17T10:07:27Z</dcterms:modified>
</cp:coreProperties>
</file>